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700" r:id="rId4"/>
  </p:sldMasterIdLst>
  <p:sldIdLst>
    <p:sldId id="347" r:id="rId5"/>
    <p:sldId id="355" r:id="rId6"/>
    <p:sldId id="303" r:id="rId7"/>
    <p:sldId id="294" r:id="rId8"/>
    <p:sldId id="357" r:id="rId9"/>
    <p:sldId id="312" r:id="rId10"/>
    <p:sldId id="318" r:id="rId11"/>
    <p:sldId id="356" r:id="rId12"/>
    <p:sldId id="330" r:id="rId13"/>
    <p:sldId id="336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64" y="5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340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0603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741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71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04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11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40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015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14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639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3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571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66353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187509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6F4EEB4-6583-4B5F-914D-B48FDE24D3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079" y="3577044"/>
            <a:ext cx="3100540" cy="3100540"/>
          </a:xfrm>
          <a:custGeom>
            <a:avLst/>
            <a:gdLst>
              <a:gd name="connsiteX0" fmla="*/ 1550271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5 h 3100540"/>
              <a:gd name="connsiteX4" fmla="*/ 1677815 w 3100540"/>
              <a:gd name="connsiteY4" fmla="*/ 3047710 h 3100540"/>
              <a:gd name="connsiteX5" fmla="*/ 1422725 w 3100540"/>
              <a:gd name="connsiteY5" fmla="*/ 3047710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1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1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18C2DA-4692-4840-BBAF-64272F41D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711" y="1890533"/>
            <a:ext cx="3100541" cy="3100540"/>
          </a:xfrm>
          <a:custGeom>
            <a:avLst/>
            <a:gdLst>
              <a:gd name="connsiteX0" fmla="*/ 1550272 w 3100541"/>
              <a:gd name="connsiteY0" fmla="*/ 0 h 3100540"/>
              <a:gd name="connsiteX1" fmla="*/ 1677817 w 3100541"/>
              <a:gd name="connsiteY1" fmla="*/ 52831 h 3100540"/>
              <a:gd name="connsiteX2" fmla="*/ 3047710 w 3100541"/>
              <a:gd name="connsiteY2" fmla="*/ 1422724 h 3100540"/>
              <a:gd name="connsiteX3" fmla="*/ 3047710 w 3100541"/>
              <a:gd name="connsiteY3" fmla="*/ 1677815 h 3100540"/>
              <a:gd name="connsiteX4" fmla="*/ 1677815 w 3100541"/>
              <a:gd name="connsiteY4" fmla="*/ 3047710 h 3100540"/>
              <a:gd name="connsiteX5" fmla="*/ 1422725 w 3100541"/>
              <a:gd name="connsiteY5" fmla="*/ 3047710 h 3100540"/>
              <a:gd name="connsiteX6" fmla="*/ 52832 w 3100541"/>
              <a:gd name="connsiteY6" fmla="*/ 1677816 h 3100540"/>
              <a:gd name="connsiteX7" fmla="*/ 52832 w 3100541"/>
              <a:gd name="connsiteY7" fmla="*/ 1422726 h 3100540"/>
              <a:gd name="connsiteX8" fmla="*/ 1422727 w 3100541"/>
              <a:gd name="connsiteY8" fmla="*/ 52831 h 3100540"/>
              <a:gd name="connsiteX9" fmla="*/ 1550272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2" y="1493166"/>
                  <a:pt x="3118152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7" y="52831"/>
                </a:lnTo>
                <a:cubicBezTo>
                  <a:pt x="1457948" y="17610"/>
                  <a:pt x="1504110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1E1271-8E26-4A56-89E0-8D56BC4E57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079" y="204021"/>
            <a:ext cx="3100540" cy="3100540"/>
          </a:xfrm>
          <a:custGeom>
            <a:avLst/>
            <a:gdLst>
              <a:gd name="connsiteX0" fmla="*/ 1550272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4 h 3100540"/>
              <a:gd name="connsiteX4" fmla="*/ 1677815 w 3100540"/>
              <a:gd name="connsiteY4" fmla="*/ 3047709 h 3100540"/>
              <a:gd name="connsiteX5" fmla="*/ 1422725 w 3100540"/>
              <a:gd name="connsiteY5" fmla="*/ 3047709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2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4"/>
                </a:cubicBezTo>
                <a:lnTo>
                  <a:pt x="1677815" y="3047709"/>
                </a:lnTo>
                <a:cubicBezTo>
                  <a:pt x="1607374" y="3118151"/>
                  <a:pt x="1493166" y="3118151"/>
                  <a:pt x="1422725" y="3047709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4FD296-6253-4D1F-B77E-613D6A9042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6385" y="0"/>
            <a:ext cx="7865615" cy="6858000"/>
          </a:xfrm>
          <a:custGeom>
            <a:avLst/>
            <a:gdLst>
              <a:gd name="connsiteX0" fmla="*/ 3354914 w 7865615"/>
              <a:gd name="connsiteY0" fmla="*/ 0 h 6858000"/>
              <a:gd name="connsiteX1" fmla="*/ 4457065 w 7865615"/>
              <a:gd name="connsiteY1" fmla="*/ 0 h 6858000"/>
              <a:gd name="connsiteX2" fmla="*/ 5619038 w 7865615"/>
              <a:gd name="connsiteY2" fmla="*/ 0 h 6858000"/>
              <a:gd name="connsiteX3" fmla="*/ 7865615 w 7865615"/>
              <a:gd name="connsiteY3" fmla="*/ 0 h 6858000"/>
              <a:gd name="connsiteX4" fmla="*/ 7865615 w 7865615"/>
              <a:gd name="connsiteY4" fmla="*/ 6858000 h 6858000"/>
              <a:gd name="connsiteX5" fmla="*/ 7212263 w 7865615"/>
              <a:gd name="connsiteY5" fmla="*/ 6858000 h 6858000"/>
              <a:gd name="connsiteX6" fmla="*/ 4480673 w 7865615"/>
              <a:gd name="connsiteY6" fmla="*/ 6858000 h 6858000"/>
              <a:gd name="connsiteX7" fmla="*/ 3331306 w 7865615"/>
              <a:gd name="connsiteY7" fmla="*/ 6858000 h 6858000"/>
              <a:gd name="connsiteX8" fmla="*/ 60732 w 7865615"/>
              <a:gd name="connsiteY8" fmla="*/ 3587426 h 6858000"/>
              <a:gd name="connsiteX9" fmla="*/ 60732 w 7865615"/>
              <a:gd name="connsiteY9" fmla="*/ 3294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3354914" y="0"/>
                </a:moveTo>
                <a:lnTo>
                  <a:pt x="4457065" y="0"/>
                </a:lnTo>
                <a:lnTo>
                  <a:pt x="5619038" y="0"/>
                </a:lnTo>
                <a:lnTo>
                  <a:pt x="7865615" y="0"/>
                </a:lnTo>
                <a:lnTo>
                  <a:pt x="7865615" y="6858000"/>
                </a:lnTo>
                <a:lnTo>
                  <a:pt x="7212263" y="6858000"/>
                </a:lnTo>
                <a:lnTo>
                  <a:pt x="4480673" y="6858000"/>
                </a:lnTo>
                <a:lnTo>
                  <a:pt x="3331306" y="6858000"/>
                </a:lnTo>
                <a:lnTo>
                  <a:pt x="60732" y="3587426"/>
                </a:lnTo>
                <a:cubicBezTo>
                  <a:pt x="-20244" y="3506449"/>
                  <a:pt x="-20244" y="3375159"/>
                  <a:pt x="60732" y="3294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9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31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78235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88940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501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69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5562600" y="0"/>
            <a:ext cx="673684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RAPAT KERJA FAKULTAS</a:t>
            </a:r>
            <a:br>
              <a:rPr lang="en-US" sz="5400" dirty="0">
                <a:solidFill>
                  <a:schemeClr val="bg1"/>
                </a:solidFill>
                <a:latin typeface="+mj-lt"/>
              </a:rPr>
            </a:br>
            <a:r>
              <a:rPr lang="en-US" sz="5400" dirty="0">
                <a:solidFill>
                  <a:schemeClr val="bg1"/>
                </a:solidFill>
                <a:latin typeface="+mj-lt"/>
              </a:rPr>
              <a:t>PRODI PGMI, FITK, UIN SUNAN KALIJAGA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47E28C43-07D1-4DC1-85C9-AE062D7D4545}"/>
              </a:ext>
            </a:extLst>
          </p:cNvPr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12C982-B01F-40FD-BFFE-2C9DB2033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23889" r="22578" b="7778"/>
          <a:stretch/>
        </p:blipFill>
        <p:spPr>
          <a:xfrm>
            <a:off x="7746186" y="-1"/>
            <a:ext cx="4445814" cy="3133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E577C7-CC60-44B2-9E0F-7EB604BCE61A}"/>
              </a:ext>
            </a:extLst>
          </p:cNvPr>
          <p:cNvSpPr txBox="1"/>
          <p:nvPr/>
        </p:nvSpPr>
        <p:spPr>
          <a:xfrm>
            <a:off x="6367260" y="1647825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 KEGIATAN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E16F7-AD9C-4156-8528-01AAF3297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8" t="20998" r="21406" b="9167"/>
          <a:stretch/>
        </p:blipFill>
        <p:spPr>
          <a:xfrm>
            <a:off x="78748" y="100639"/>
            <a:ext cx="4421671" cy="3033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ED3FDB-710E-47E9-804B-3DCFE2D13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28" t="16250" r="18672" b="6111"/>
          <a:stretch/>
        </p:blipFill>
        <p:spPr>
          <a:xfrm>
            <a:off x="7885630" y="3735239"/>
            <a:ext cx="4272549" cy="2985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B87B83-958B-40C7-9F4C-192EFC8D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50" t="27360" r="30547" b="8889"/>
          <a:stretch/>
        </p:blipFill>
        <p:spPr>
          <a:xfrm>
            <a:off x="108661" y="3429000"/>
            <a:ext cx="3529777" cy="33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PGMI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selalu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hati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297">
            <a:extLst>
              <a:ext uri="{FF2B5EF4-FFF2-40B4-BE49-F238E27FC236}">
                <a16:creationId xmlns:a16="http://schemas.microsoft.com/office/drawing/2014/main" id="{630E7870-875C-49C6-8439-9FEA345FCF08}"/>
              </a:ext>
            </a:extLst>
          </p:cNvPr>
          <p:cNvGrpSpPr/>
          <p:nvPr/>
        </p:nvGrpSpPr>
        <p:grpSpPr>
          <a:xfrm>
            <a:off x="309327" y="0"/>
            <a:ext cx="11377847" cy="6764249"/>
            <a:chOff x="635000" y="1382713"/>
            <a:chExt cx="7869238" cy="4572000"/>
          </a:xfrm>
          <a:solidFill>
            <a:schemeClr val="accent3"/>
          </a:solidFill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A59C880F-2823-4CB0-89B9-5EC5BE9C4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44F61DE9-1021-4E2B-AA2B-4E7DDB0C6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BD7A1EBA-82BA-4DC2-898B-DC2D4F1C6F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FBD4A69C-7544-485B-A6D7-6E8262D8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B271FE-7953-4DC0-B2B3-6839EB342466}"/>
              </a:ext>
            </a:extLst>
          </p:cNvPr>
          <p:cNvGrpSpPr/>
          <p:nvPr/>
        </p:nvGrpSpPr>
        <p:grpSpPr>
          <a:xfrm>
            <a:off x="34575" y="93751"/>
            <a:ext cx="5342283" cy="1656184"/>
            <a:chOff x="1894013" y="1707654"/>
            <a:chExt cx="5342283" cy="1656184"/>
          </a:xfrm>
          <a:solidFill>
            <a:schemeClr val="accent2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94AA47-FC4B-4B77-9232-19BCDD64CF7B}"/>
                </a:ext>
              </a:extLst>
            </p:cNvPr>
            <p:cNvSpPr/>
            <p:nvPr/>
          </p:nvSpPr>
          <p:spPr>
            <a:xfrm>
              <a:off x="1894013" y="1707654"/>
              <a:ext cx="1584176" cy="15841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8CE39747-C4A6-4423-B6D7-A8415EDF2396}"/>
                </a:ext>
              </a:extLst>
            </p:cNvPr>
            <p:cNvSpPr/>
            <p:nvPr/>
          </p:nvSpPr>
          <p:spPr>
            <a:xfrm>
              <a:off x="3425322" y="2271142"/>
              <a:ext cx="263531" cy="457200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54FE66FD-F81C-4134-A429-F23F910B863B}"/>
                </a:ext>
              </a:extLst>
            </p:cNvPr>
            <p:cNvSpPr/>
            <p:nvPr/>
          </p:nvSpPr>
          <p:spPr>
            <a:xfrm>
              <a:off x="3779913" y="2271142"/>
              <a:ext cx="131765" cy="45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E2FE60BF-7664-4CFC-98A0-70D3675B4081}"/>
                </a:ext>
              </a:extLst>
            </p:cNvPr>
            <p:cNvSpPr/>
            <p:nvPr/>
          </p:nvSpPr>
          <p:spPr>
            <a:xfrm>
              <a:off x="3425321" y="2313434"/>
              <a:ext cx="3810975" cy="372616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3103DE-0B79-448F-8633-63C169FC485A}"/>
                </a:ext>
              </a:extLst>
            </p:cNvPr>
            <p:cNvSpPr/>
            <p:nvPr/>
          </p:nvSpPr>
          <p:spPr>
            <a:xfrm>
              <a:off x="5199672" y="2677343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D3041E-DEA9-4A4E-A2F1-B6828F2584A2}"/>
                </a:ext>
              </a:extLst>
            </p:cNvPr>
            <p:cNvSpPr/>
            <p:nvPr/>
          </p:nvSpPr>
          <p:spPr>
            <a:xfrm>
              <a:off x="5834820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1053AE-A71B-4582-9DE7-D8526EC3C660}"/>
                </a:ext>
              </a:extLst>
            </p:cNvPr>
            <p:cNvSpPr/>
            <p:nvPr/>
          </p:nvSpPr>
          <p:spPr>
            <a:xfrm>
              <a:off x="6444209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D21CCA05-73CF-486D-AD03-C2E612076B62}"/>
              </a:ext>
            </a:extLst>
          </p:cNvPr>
          <p:cNvSpPr/>
          <p:nvPr/>
        </p:nvSpPr>
        <p:spPr>
          <a:xfrm>
            <a:off x="309328" y="369344"/>
            <a:ext cx="1034670" cy="10329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6F5801AB-5E1E-463A-83EB-843688B5F281}"/>
              </a:ext>
            </a:extLst>
          </p:cNvPr>
          <p:cNvSpPr/>
          <p:nvPr/>
        </p:nvSpPr>
        <p:spPr>
          <a:xfrm>
            <a:off x="4005068" y="1371932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675EE3A1-2ADE-48CD-99DE-F1B6C486FBBD}"/>
              </a:ext>
            </a:extLst>
          </p:cNvPr>
          <p:cNvSpPr/>
          <p:nvPr/>
        </p:nvSpPr>
        <p:spPr>
          <a:xfrm>
            <a:off x="4648675" y="1311019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FA778D9A-C21C-4BA6-AB35-77C38ACE734B}"/>
              </a:ext>
            </a:extLst>
          </p:cNvPr>
          <p:cNvSpPr/>
          <p:nvPr/>
        </p:nvSpPr>
        <p:spPr>
          <a:xfrm>
            <a:off x="3443009" y="1375648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58119D-6208-43BA-B386-4A90F633A534}"/>
              </a:ext>
            </a:extLst>
          </p:cNvPr>
          <p:cNvGrpSpPr/>
          <p:nvPr/>
        </p:nvGrpSpPr>
        <p:grpSpPr>
          <a:xfrm>
            <a:off x="3985764" y="1318764"/>
            <a:ext cx="2062600" cy="2062600"/>
            <a:chOff x="2608449" y="335149"/>
            <a:chExt cx="2062600" cy="2062600"/>
          </a:xfrm>
        </p:grpSpPr>
        <p:sp>
          <p:nvSpPr>
            <p:cNvPr id="63" name="Partial Circle 62">
              <a:extLst>
                <a:ext uri="{FF2B5EF4-FFF2-40B4-BE49-F238E27FC236}">
                  <a16:creationId xmlns:a16="http://schemas.microsoft.com/office/drawing/2014/main" id="{DF152491-758B-494B-91FE-F751FC4EDEAA}"/>
                </a:ext>
              </a:extLst>
            </p:cNvPr>
            <p:cNvSpPr/>
            <p:nvPr/>
          </p:nvSpPr>
          <p:spPr>
            <a:xfrm>
              <a:off x="2608449" y="335149"/>
              <a:ext cx="2062600" cy="2062600"/>
            </a:xfrm>
            <a:prstGeom prst="pieWedge">
              <a:avLst/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64" name="Partial Circle 4">
              <a:extLst>
                <a:ext uri="{FF2B5EF4-FFF2-40B4-BE49-F238E27FC236}">
                  <a16:creationId xmlns:a16="http://schemas.microsoft.com/office/drawing/2014/main" id="{2DF22ABC-9278-4174-8299-F94E0FF137E6}"/>
                </a:ext>
              </a:extLst>
            </p:cNvPr>
            <p:cNvSpPr txBox="1"/>
            <p:nvPr/>
          </p:nvSpPr>
          <p:spPr>
            <a:xfrm>
              <a:off x="3212571" y="939271"/>
              <a:ext cx="1458478" cy="14584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6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MAHASISWA BERPRESTASI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F8568F-A9AA-43DE-80DA-6B13F4680595}"/>
              </a:ext>
            </a:extLst>
          </p:cNvPr>
          <p:cNvGrpSpPr/>
          <p:nvPr/>
        </p:nvGrpSpPr>
        <p:grpSpPr>
          <a:xfrm>
            <a:off x="6143635" y="1318764"/>
            <a:ext cx="2062600" cy="2062600"/>
            <a:chOff x="4766320" y="335149"/>
            <a:chExt cx="2062600" cy="2062600"/>
          </a:xfrm>
        </p:grpSpPr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EEFBCD96-95B5-4124-8D6C-2B3D20293ACC}"/>
                </a:ext>
              </a:extLst>
            </p:cNvPr>
            <p:cNvSpPr/>
            <p:nvPr/>
          </p:nvSpPr>
          <p:spPr>
            <a:xfrm rot="5400000">
              <a:off x="4766320" y="335149"/>
              <a:ext cx="2062600" cy="2062600"/>
            </a:xfrm>
            <a:prstGeom prst="pieWedge">
              <a:avLst/>
            </a:pr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62" name="Partial Circle 6">
              <a:extLst>
                <a:ext uri="{FF2B5EF4-FFF2-40B4-BE49-F238E27FC236}">
                  <a16:creationId xmlns:a16="http://schemas.microsoft.com/office/drawing/2014/main" id="{8C7D4AB8-1091-4DC4-AE55-9DC78CFEFCD5}"/>
                </a:ext>
              </a:extLst>
            </p:cNvPr>
            <p:cNvSpPr txBox="1"/>
            <p:nvPr/>
          </p:nvSpPr>
          <p:spPr>
            <a:xfrm>
              <a:off x="4766320" y="939271"/>
              <a:ext cx="1458478" cy="14584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DOSEN PROFESIONAL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B4C585-6B42-4D4D-9F15-4FF9A2F2EBC1}"/>
              </a:ext>
            </a:extLst>
          </p:cNvPr>
          <p:cNvGrpSpPr/>
          <p:nvPr/>
        </p:nvGrpSpPr>
        <p:grpSpPr>
          <a:xfrm>
            <a:off x="6143635" y="3476635"/>
            <a:ext cx="2062600" cy="2062600"/>
            <a:chOff x="4766320" y="2493020"/>
            <a:chExt cx="2062600" cy="2062600"/>
          </a:xfrm>
        </p:grpSpPr>
        <p:sp>
          <p:nvSpPr>
            <p:cNvPr id="59" name="Partial Circle 58">
              <a:extLst>
                <a:ext uri="{FF2B5EF4-FFF2-40B4-BE49-F238E27FC236}">
                  <a16:creationId xmlns:a16="http://schemas.microsoft.com/office/drawing/2014/main" id="{D0561F21-EEB2-41B9-B7EC-58F6AA4B804E}"/>
                </a:ext>
              </a:extLst>
            </p:cNvPr>
            <p:cNvSpPr/>
            <p:nvPr/>
          </p:nvSpPr>
          <p:spPr>
            <a:xfrm rot="10800000">
              <a:off x="4766320" y="2493020"/>
              <a:ext cx="2062600" cy="2062600"/>
            </a:xfrm>
            <a:prstGeom prst="pieWedge">
              <a:avLst/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60" name="Partial Circle 8">
              <a:extLst>
                <a:ext uri="{FF2B5EF4-FFF2-40B4-BE49-F238E27FC236}">
                  <a16:creationId xmlns:a16="http://schemas.microsoft.com/office/drawing/2014/main" id="{A027178A-2576-4D86-9BA1-4A615D4BE1D8}"/>
                </a:ext>
              </a:extLst>
            </p:cNvPr>
            <p:cNvSpPr txBox="1"/>
            <p:nvPr/>
          </p:nvSpPr>
          <p:spPr>
            <a:xfrm rot="21600000">
              <a:off x="4766320" y="2493020"/>
              <a:ext cx="1458478" cy="14584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internasionalisasi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534155-AEF8-4CA7-BD68-2EB99C50C2E0}"/>
              </a:ext>
            </a:extLst>
          </p:cNvPr>
          <p:cNvGrpSpPr/>
          <p:nvPr/>
        </p:nvGrpSpPr>
        <p:grpSpPr>
          <a:xfrm>
            <a:off x="3985764" y="3476635"/>
            <a:ext cx="2062600" cy="2062600"/>
            <a:chOff x="2608449" y="2493020"/>
            <a:chExt cx="2062600" cy="2062600"/>
          </a:xfrm>
        </p:grpSpPr>
        <p:sp>
          <p:nvSpPr>
            <p:cNvPr id="57" name="Partial Circle 56">
              <a:extLst>
                <a:ext uri="{FF2B5EF4-FFF2-40B4-BE49-F238E27FC236}">
                  <a16:creationId xmlns:a16="http://schemas.microsoft.com/office/drawing/2014/main" id="{B7400C35-B887-4681-A8B1-CB8BC697699C}"/>
                </a:ext>
              </a:extLst>
            </p:cNvPr>
            <p:cNvSpPr/>
            <p:nvPr/>
          </p:nvSpPr>
          <p:spPr>
            <a:xfrm rot="16200000">
              <a:off x="2608449" y="2493020"/>
              <a:ext cx="2062600" cy="2062600"/>
            </a:xfrm>
            <a:prstGeom prst="pieWedg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58" name="Partial Circle 10">
              <a:extLst>
                <a:ext uri="{FF2B5EF4-FFF2-40B4-BE49-F238E27FC236}">
                  <a16:creationId xmlns:a16="http://schemas.microsoft.com/office/drawing/2014/main" id="{E56FE522-1CD6-41F7-A622-00802CD9C4F2}"/>
                </a:ext>
              </a:extLst>
            </p:cNvPr>
            <p:cNvSpPr txBox="1"/>
            <p:nvPr/>
          </p:nvSpPr>
          <p:spPr>
            <a:xfrm rot="21600000">
              <a:off x="3212571" y="2493020"/>
              <a:ext cx="1458478" cy="14584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6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MANAJEMEN PRODI YANG BERMUTU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67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MAHASISWA BERPRESTASI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2C7186-71C3-4815-B4CD-7A0F2C5E75C0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E3EA86-0C51-4FA6-AA58-ACC4C227A8BE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68F85F-59B4-437E-A410-850F1FF71965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679299-1C41-44C9-AAE4-64672E58169C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9C362A-BA44-4DC4-82E2-E5E8ACD94B93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F16C77-4147-4B0A-B391-901F30A9D823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5CDCC-2514-4A09-90A0-839FE0F66DC6}"/>
              </a:ext>
            </a:extLst>
          </p:cNvPr>
          <p:cNvGrpSpPr/>
          <p:nvPr/>
        </p:nvGrpSpPr>
        <p:grpSpPr>
          <a:xfrm>
            <a:off x="8175596" y="1667927"/>
            <a:ext cx="3701598" cy="1130304"/>
            <a:chOff x="910640" y="2783344"/>
            <a:chExt cx="1527408" cy="2827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746778-2663-4031-AEF3-9F1A93880A94}"/>
                </a:ext>
              </a:extLst>
            </p:cNvPr>
            <p:cNvSpPr txBox="1"/>
            <p:nvPr/>
          </p:nvSpPr>
          <p:spPr>
            <a:xfrm>
              <a:off x="910640" y="2783344"/>
              <a:ext cx="1527408" cy="1154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AB11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1.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C4F92-AD87-4AA4-A558-FC65DFD482D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Menzerokan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mahasiswa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4D62B-215D-45CF-815D-F48DB4513144}"/>
              </a:ext>
            </a:extLst>
          </p:cNvPr>
          <p:cNvGrpSpPr/>
          <p:nvPr/>
        </p:nvGrpSpPr>
        <p:grpSpPr>
          <a:xfrm>
            <a:off x="8175596" y="3322662"/>
            <a:ext cx="3701598" cy="2238298"/>
            <a:chOff x="910640" y="2783346"/>
            <a:chExt cx="1527408" cy="55983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26EB6-B4E2-4391-9241-19B01DA89FE9}"/>
                </a:ext>
              </a:extLst>
            </p:cNvPr>
            <p:cNvSpPr txBox="1"/>
            <p:nvPr/>
          </p:nvSpPr>
          <p:spPr>
            <a:xfrm>
              <a:off x="910640" y="2783346"/>
              <a:ext cx="1527408" cy="1154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AB11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2.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104812-D03D-474C-A464-605D400C4A86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484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Meningkatkan kualitas mahasiswa lulus kurang dari 4 tahun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D47CF4-5798-4038-8E96-999EB16E29FE}"/>
              </a:ext>
            </a:extLst>
          </p:cNvPr>
          <p:cNvGrpSpPr/>
          <p:nvPr/>
        </p:nvGrpSpPr>
        <p:grpSpPr>
          <a:xfrm>
            <a:off x="8175596" y="4992787"/>
            <a:ext cx="3701598" cy="2238298"/>
            <a:chOff x="910640" y="2783346"/>
            <a:chExt cx="1527408" cy="55983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3D3E86-11AE-4DAB-9471-5FC52956E476}"/>
                </a:ext>
              </a:extLst>
            </p:cNvPr>
            <p:cNvSpPr txBox="1"/>
            <p:nvPr/>
          </p:nvSpPr>
          <p:spPr>
            <a:xfrm>
              <a:off x="910640" y="2783346"/>
              <a:ext cx="1527408" cy="11547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AB11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3.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BE761-51E0-494B-BB38-414BAB14E9A7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484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Meningkatkan prestasi akademik dan non akademik mahasiswa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0526DB-50CB-465D-83BE-563B15078403}"/>
              </a:ext>
            </a:extLst>
          </p:cNvPr>
          <p:cNvGrpSpPr/>
          <p:nvPr/>
        </p:nvGrpSpPr>
        <p:grpSpPr>
          <a:xfrm>
            <a:off x="161925" y="1667928"/>
            <a:ext cx="3842497" cy="2607630"/>
            <a:chOff x="910640" y="2783346"/>
            <a:chExt cx="1527408" cy="65221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3E71DA-884A-4B4E-AFE1-934E780BE2A4}"/>
                </a:ext>
              </a:extLst>
            </p:cNvPr>
            <p:cNvSpPr txBox="1"/>
            <p:nvPr/>
          </p:nvSpPr>
          <p:spPr>
            <a:xfrm>
              <a:off x="910640" y="2783346"/>
              <a:ext cx="1527408" cy="1154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AB11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4.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A0307-9A7F-4553-A6F1-56975FB4B3AB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577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Meningkatkan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penelitian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yang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melibatkan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mahasiswa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dan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dosen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4A32BD-56E1-41E9-9C5E-042E0238050F}"/>
              </a:ext>
            </a:extLst>
          </p:cNvPr>
          <p:cNvGrpSpPr/>
          <p:nvPr/>
        </p:nvGrpSpPr>
        <p:grpSpPr>
          <a:xfrm>
            <a:off x="302824" y="3330358"/>
            <a:ext cx="3701598" cy="2607630"/>
            <a:chOff x="910640" y="2783346"/>
            <a:chExt cx="1527408" cy="6522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985EEE-7F5D-45D8-9526-C3071E8E723F}"/>
                </a:ext>
              </a:extLst>
            </p:cNvPr>
            <p:cNvSpPr txBox="1"/>
            <p:nvPr/>
          </p:nvSpPr>
          <p:spPr>
            <a:xfrm>
              <a:off x="910640" y="2783346"/>
              <a:ext cx="1527408" cy="1154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AB11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5.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301D15-B645-46A8-B2DC-CCA6C66F555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577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meningkatkan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pengabdian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masyarakat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yang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melibatkan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mahasiswa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 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2DAD52-C546-46F6-8955-CEC5F29A9C8C}"/>
              </a:ext>
            </a:extLst>
          </p:cNvPr>
          <p:cNvGrpSpPr/>
          <p:nvPr/>
        </p:nvGrpSpPr>
        <p:grpSpPr>
          <a:xfrm>
            <a:off x="302824" y="4992786"/>
            <a:ext cx="3701598" cy="1130303"/>
            <a:chOff x="910640" y="2783346"/>
            <a:chExt cx="1527408" cy="28270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ED23BC-5330-4D35-BA04-52B36869A2B9}"/>
                </a:ext>
              </a:extLst>
            </p:cNvPr>
            <p:cNvSpPr txBox="1"/>
            <p:nvPr/>
          </p:nvSpPr>
          <p:spPr>
            <a:xfrm>
              <a:off x="910640" y="2783346"/>
              <a:ext cx="1527408" cy="1154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AB11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6.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B11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910825-3255-4C1C-B246-616774F498F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HMPS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aktif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dan </a:t>
              </a:r>
              <a:r>
                <a:rPr kumimoji="0" lang="en-US" altLang="ko-K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Produktif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.  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CF89CF-9417-4672-807D-A1A82BFA74F3}"/>
              </a:ext>
            </a:extLst>
          </p:cNvPr>
          <p:cNvGrpSpPr/>
          <p:nvPr/>
        </p:nvGrpSpPr>
        <p:grpSpPr>
          <a:xfrm>
            <a:off x="5054984" y="2114872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CA7486B2-0C2A-4551-9771-232F11E68172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081119" y="1957788"/>
                  </a:moveTo>
                  <a:cubicBezTo>
                    <a:pt x="1090893" y="2875931"/>
                    <a:pt x="1007796" y="2982070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93939B-24E6-40AB-B8F1-9E37439C7AE6}"/>
                </a:ext>
              </a:extLst>
            </p:cNvPr>
            <p:cNvGrpSpPr/>
            <p:nvPr userDrawn="1"/>
          </p:nvGrpSpPr>
          <p:grpSpPr>
            <a:xfrm>
              <a:off x="1598021" y="2141670"/>
              <a:ext cx="759035" cy="1404101"/>
              <a:chOff x="1598021" y="2141670"/>
              <a:chExt cx="759035" cy="1404101"/>
            </a:xfrm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DCC17DC1-276F-43F2-A6C0-55E2EF5F9C6E}"/>
                  </a:ext>
                </a:extLst>
              </p:cNvPr>
              <p:cNvSpPr/>
              <p:nvPr/>
            </p:nvSpPr>
            <p:spPr>
              <a:xfrm>
                <a:off x="1598021" y="2141670"/>
                <a:ext cx="759035" cy="997026"/>
              </a:xfrm>
              <a:custGeom>
                <a:avLst/>
                <a:gdLst/>
                <a:ahLst/>
                <a:cxnLst/>
                <a:rect l="l" t="t" r="r" b="b"/>
                <a:pathLst>
                  <a:path w="759035" h="997026">
                    <a:moveTo>
                      <a:pt x="371110" y="0"/>
                    </a:moveTo>
                    <a:lnTo>
                      <a:pt x="379518" y="1187"/>
                    </a:lnTo>
                    <a:lnTo>
                      <a:pt x="387925" y="0"/>
                    </a:lnTo>
                    <a:cubicBezTo>
                      <a:pt x="592883" y="0"/>
                      <a:pt x="759035" y="166152"/>
                      <a:pt x="759035" y="371110"/>
                    </a:cubicBezTo>
                    <a:cubicBezTo>
                      <a:pt x="754344" y="524137"/>
                      <a:pt x="603348" y="680820"/>
                      <a:pt x="594999" y="786298"/>
                    </a:cubicBezTo>
                    <a:lnTo>
                      <a:pt x="591342" y="921054"/>
                    </a:lnTo>
                    <a:cubicBezTo>
                      <a:pt x="591342" y="963012"/>
                      <a:pt x="557328" y="997026"/>
                      <a:pt x="515370" y="997026"/>
                    </a:cubicBezTo>
                    <a:lnTo>
                      <a:pt x="380610" y="997026"/>
                    </a:lnTo>
                    <a:lnTo>
                      <a:pt x="378425" y="997026"/>
                    </a:lnTo>
                    <a:lnTo>
                      <a:pt x="243665" y="997026"/>
                    </a:lnTo>
                    <a:cubicBezTo>
                      <a:pt x="201707" y="997026"/>
                      <a:pt x="167693" y="963012"/>
                      <a:pt x="167693" y="921054"/>
                    </a:cubicBezTo>
                    <a:lnTo>
                      <a:pt x="164036" y="786298"/>
                    </a:lnTo>
                    <a:cubicBezTo>
                      <a:pt x="155687" y="680820"/>
                      <a:pt x="4691" y="524137"/>
                      <a:pt x="0" y="371110"/>
                    </a:cubicBezTo>
                    <a:cubicBezTo>
                      <a:pt x="0" y="166152"/>
                      <a:pt x="166152" y="0"/>
                      <a:pt x="37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A24A0E7E-BEC4-40CB-BFB5-B87C2A69A37E}"/>
                  </a:ext>
                </a:extLst>
              </p:cNvPr>
              <p:cNvSpPr/>
              <p:nvPr/>
            </p:nvSpPr>
            <p:spPr>
              <a:xfrm>
                <a:off x="1781517" y="3184830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C7EA04A-2FEE-45AE-80DA-B38B55EB25FF}"/>
                  </a:ext>
                </a:extLst>
              </p:cNvPr>
              <p:cNvSpPr/>
              <p:nvPr/>
            </p:nvSpPr>
            <p:spPr>
              <a:xfrm>
                <a:off x="1781517" y="3316289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91C16E40-7A18-4419-A624-2D53529F4965}"/>
                  </a:ext>
                </a:extLst>
              </p:cNvPr>
              <p:cNvSpPr/>
              <p:nvPr/>
            </p:nvSpPr>
            <p:spPr>
              <a:xfrm>
                <a:off x="1808879" y="3208490"/>
                <a:ext cx="337318" cy="337281"/>
              </a:xfrm>
              <a:prstGeom prst="chord">
                <a:avLst>
                  <a:gd name="adj1" fmla="val 1576679"/>
                  <a:gd name="adj2" fmla="val 92521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0" name="Round Same Side Corner Rectangle 2">
              <a:extLst>
                <a:ext uri="{FF2B5EF4-FFF2-40B4-BE49-F238E27FC236}">
                  <a16:creationId xmlns:a16="http://schemas.microsoft.com/office/drawing/2014/main" id="{846848BD-7790-450C-B0FD-2E0B177833B1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67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AD2AA-68FB-4181-B557-3BD977A6D7D9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72482D10-05F6-46DA-A923-BF58B48ED36C}"/>
              </a:ext>
            </a:extLst>
          </p:cNvPr>
          <p:cNvSpPr/>
          <p:nvPr/>
        </p:nvSpPr>
        <p:spPr>
          <a:xfrm>
            <a:off x="4186214" y="1664301"/>
            <a:ext cx="1934291" cy="4562154"/>
          </a:xfrm>
          <a:custGeom>
            <a:avLst/>
            <a:gdLst/>
            <a:ahLst/>
            <a:cxnLst/>
            <a:rect l="l" t="t" r="r" b="b"/>
            <a:pathLst>
              <a:path w="1574056" h="3712516">
                <a:moveTo>
                  <a:pt x="1185390" y="3439800"/>
                </a:moveTo>
                <a:lnTo>
                  <a:pt x="1574056" y="3439800"/>
                </a:lnTo>
                <a:lnTo>
                  <a:pt x="1574056" y="3711512"/>
                </a:lnTo>
                <a:cubicBezTo>
                  <a:pt x="1569524" y="3712486"/>
                  <a:pt x="1564959" y="3712516"/>
                  <a:pt x="1560375" y="3712516"/>
                </a:cubicBezTo>
                <a:cubicBezTo>
                  <a:pt x="1353277" y="3712516"/>
                  <a:pt x="1185390" y="3651466"/>
                  <a:pt x="1185390" y="3576158"/>
                </a:cubicBezTo>
                <a:close/>
                <a:moveTo>
                  <a:pt x="1187034" y="3209086"/>
                </a:moveTo>
                <a:lnTo>
                  <a:pt x="1574056" y="3209086"/>
                </a:lnTo>
                <a:lnTo>
                  <a:pt x="1574056" y="3379553"/>
                </a:lnTo>
                <a:lnTo>
                  <a:pt x="1187034" y="3379553"/>
                </a:lnTo>
                <a:cubicBezTo>
                  <a:pt x="1148472" y="3379553"/>
                  <a:pt x="1117211" y="3348291"/>
                  <a:pt x="1117211" y="3309730"/>
                </a:cubicBezTo>
                <a:lnTo>
                  <a:pt x="1117211" y="3278908"/>
                </a:lnTo>
                <a:cubicBezTo>
                  <a:pt x="1117211" y="3240347"/>
                  <a:pt x="1148472" y="3209086"/>
                  <a:pt x="1187034" y="3209086"/>
                </a:cubicBezTo>
                <a:close/>
                <a:moveTo>
                  <a:pt x="1152944" y="2978372"/>
                </a:moveTo>
                <a:lnTo>
                  <a:pt x="1574056" y="2978372"/>
                </a:lnTo>
                <a:lnTo>
                  <a:pt x="1574056" y="3148838"/>
                </a:lnTo>
                <a:lnTo>
                  <a:pt x="1152944" y="3148838"/>
                </a:lnTo>
                <a:cubicBezTo>
                  <a:pt x="1114382" y="3148838"/>
                  <a:pt x="1083121" y="3117577"/>
                  <a:pt x="1083121" y="3079015"/>
                </a:cubicBezTo>
                <a:lnTo>
                  <a:pt x="1083121" y="3048195"/>
                </a:lnTo>
                <a:cubicBezTo>
                  <a:pt x="1083121" y="3009633"/>
                  <a:pt x="1114382" y="2978372"/>
                  <a:pt x="1152944" y="2978372"/>
                </a:cubicBezTo>
                <a:close/>
                <a:moveTo>
                  <a:pt x="1118855" y="2747657"/>
                </a:moveTo>
                <a:lnTo>
                  <a:pt x="1574056" y="2747657"/>
                </a:lnTo>
                <a:lnTo>
                  <a:pt x="1574056" y="2918124"/>
                </a:lnTo>
                <a:lnTo>
                  <a:pt x="1118855" y="2918124"/>
                </a:lnTo>
                <a:cubicBezTo>
                  <a:pt x="1080292" y="2918124"/>
                  <a:pt x="1049031" y="2886862"/>
                  <a:pt x="1049031" y="2848301"/>
                </a:cubicBezTo>
                <a:lnTo>
                  <a:pt x="1049031" y="2817480"/>
                </a:lnTo>
                <a:cubicBezTo>
                  <a:pt x="1049031" y="2778918"/>
                  <a:pt x="1080292" y="2747657"/>
                  <a:pt x="1118855" y="2747657"/>
                </a:cubicBezTo>
                <a:close/>
                <a:moveTo>
                  <a:pt x="0" y="1124141"/>
                </a:moveTo>
                <a:lnTo>
                  <a:pt x="338831" y="1171577"/>
                </a:lnTo>
                <a:lnTo>
                  <a:pt x="338831" y="1313886"/>
                </a:lnTo>
                <a:lnTo>
                  <a:pt x="0" y="1361322"/>
                </a:lnTo>
                <a:close/>
                <a:moveTo>
                  <a:pt x="1554171" y="440480"/>
                </a:moveTo>
                <a:lnTo>
                  <a:pt x="1556079" y="440627"/>
                </a:lnTo>
                <a:lnTo>
                  <a:pt x="1557986" y="440480"/>
                </a:lnTo>
                <a:lnTo>
                  <a:pt x="1574056" y="441292"/>
                </a:lnTo>
                <a:lnTo>
                  <a:pt x="1574056" y="647276"/>
                </a:lnTo>
                <a:cubicBezTo>
                  <a:pt x="1568831" y="646524"/>
                  <a:pt x="1563581" y="646469"/>
                  <a:pt x="1558320" y="646463"/>
                </a:cubicBezTo>
                <a:lnTo>
                  <a:pt x="1558320" y="646669"/>
                </a:lnTo>
                <a:lnTo>
                  <a:pt x="1556079" y="646496"/>
                </a:lnTo>
                <a:lnTo>
                  <a:pt x="1553836" y="646669"/>
                </a:lnTo>
                <a:lnTo>
                  <a:pt x="1553836" y="646463"/>
                </a:lnTo>
                <a:cubicBezTo>
                  <a:pt x="1096029" y="647001"/>
                  <a:pt x="725086" y="1018309"/>
                  <a:pt x="725086" y="1476254"/>
                </a:cubicBezTo>
                <a:cubicBezTo>
                  <a:pt x="725086" y="1786265"/>
                  <a:pt x="946342" y="2092231"/>
                  <a:pt x="1120548" y="2232013"/>
                </a:cubicBezTo>
                <a:cubicBezTo>
                  <a:pt x="1199979" y="2323913"/>
                  <a:pt x="1193682" y="2325796"/>
                  <a:pt x="1225960" y="2443415"/>
                </a:cubicBezTo>
                <a:cubicBezTo>
                  <a:pt x="1238820" y="2525888"/>
                  <a:pt x="1212768" y="2534131"/>
                  <a:pt x="1286669" y="2538418"/>
                </a:cubicBezTo>
                <a:lnTo>
                  <a:pt x="1340476" y="2537986"/>
                </a:lnTo>
                <a:lnTo>
                  <a:pt x="1159452" y="1395052"/>
                </a:lnTo>
                <a:cubicBezTo>
                  <a:pt x="1153113" y="1355030"/>
                  <a:pt x="1180418" y="1317448"/>
                  <a:pt x="1220440" y="1311109"/>
                </a:cubicBezTo>
                <a:lnTo>
                  <a:pt x="1222992" y="1310706"/>
                </a:lnTo>
                <a:cubicBezTo>
                  <a:pt x="1259366" y="1304944"/>
                  <a:pt x="1293725" y="1326975"/>
                  <a:pt x="1303139" y="1361495"/>
                </a:cubicBezTo>
                <a:cubicBezTo>
                  <a:pt x="1322616" y="1325549"/>
                  <a:pt x="1359221" y="1302638"/>
                  <a:pt x="1400784" y="1302638"/>
                </a:cubicBezTo>
                <a:cubicBezTo>
                  <a:pt x="1432374" y="1302638"/>
                  <a:pt x="1461099" y="1315874"/>
                  <a:pt x="1481946" y="1337999"/>
                </a:cubicBezTo>
                <a:cubicBezTo>
                  <a:pt x="1502792" y="1315874"/>
                  <a:pt x="1531518" y="1302638"/>
                  <a:pt x="1563108" y="1302638"/>
                </a:cubicBezTo>
                <a:lnTo>
                  <a:pt x="1574056" y="1304941"/>
                </a:lnTo>
                <a:lnTo>
                  <a:pt x="1574056" y="1558277"/>
                </a:lnTo>
                <a:cubicBezTo>
                  <a:pt x="1570569" y="1560394"/>
                  <a:pt x="1566859" y="1560580"/>
                  <a:pt x="1563108" y="1560580"/>
                </a:cubicBezTo>
                <a:cubicBezTo>
                  <a:pt x="1531518" y="1560580"/>
                  <a:pt x="1502792" y="1547345"/>
                  <a:pt x="1481946" y="1525219"/>
                </a:cubicBezTo>
                <a:cubicBezTo>
                  <a:pt x="1461099" y="1547345"/>
                  <a:pt x="1432374" y="1560580"/>
                  <a:pt x="1400784" y="1560580"/>
                </a:cubicBezTo>
                <a:cubicBezTo>
                  <a:pt x="1374899" y="1560580"/>
                  <a:pt x="1350936" y="1551693"/>
                  <a:pt x="1332765" y="1534787"/>
                </a:cubicBezTo>
                <a:lnTo>
                  <a:pt x="1491465" y="2536775"/>
                </a:lnTo>
                <a:lnTo>
                  <a:pt x="1553836" y="2536274"/>
                </a:lnTo>
                <a:lnTo>
                  <a:pt x="1553836" y="2536239"/>
                </a:lnTo>
                <a:lnTo>
                  <a:pt x="1556079" y="2536257"/>
                </a:lnTo>
                <a:lnTo>
                  <a:pt x="1558320" y="2536239"/>
                </a:lnTo>
                <a:lnTo>
                  <a:pt x="1558320" y="2536274"/>
                </a:lnTo>
                <a:lnTo>
                  <a:pt x="1574056" y="2536401"/>
                </a:lnTo>
                <a:lnTo>
                  <a:pt x="1574056" y="2685528"/>
                </a:lnTo>
                <a:lnTo>
                  <a:pt x="1556079" y="2685463"/>
                </a:lnTo>
                <a:lnTo>
                  <a:pt x="1201719" y="2686732"/>
                </a:lnTo>
                <a:cubicBezTo>
                  <a:pt x="1138954" y="2686732"/>
                  <a:pt x="1107192" y="2663167"/>
                  <a:pt x="1071683" y="2589474"/>
                </a:cubicBezTo>
                <a:cubicBezTo>
                  <a:pt x="1058025" y="2494014"/>
                  <a:pt x="1086076" y="2455536"/>
                  <a:pt x="1022516" y="2382309"/>
                </a:cubicBezTo>
                <a:cubicBezTo>
                  <a:pt x="809168" y="2211227"/>
                  <a:pt x="538010" y="1836414"/>
                  <a:pt x="538010" y="1456641"/>
                </a:cubicBezTo>
                <a:cubicBezTo>
                  <a:pt x="538010" y="895431"/>
                  <a:pt x="992961" y="440480"/>
                  <a:pt x="1554171" y="440480"/>
                </a:cubicBezTo>
                <a:close/>
                <a:moveTo>
                  <a:pt x="624942" y="234472"/>
                </a:moveTo>
                <a:lnTo>
                  <a:pt x="806400" y="524523"/>
                </a:lnTo>
                <a:lnTo>
                  <a:pt x="697385" y="615998"/>
                </a:lnTo>
                <a:lnTo>
                  <a:pt x="443250" y="386929"/>
                </a:lnTo>
                <a:close/>
                <a:moveTo>
                  <a:pt x="1437487" y="0"/>
                </a:moveTo>
                <a:lnTo>
                  <a:pt x="1574056" y="0"/>
                </a:lnTo>
                <a:lnTo>
                  <a:pt x="1574056" y="338831"/>
                </a:lnTo>
                <a:lnTo>
                  <a:pt x="1484923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944F7BAF-EFB1-419B-AAEE-08A9DED4E29E}"/>
              </a:ext>
            </a:extLst>
          </p:cNvPr>
          <p:cNvSpPr/>
          <p:nvPr/>
        </p:nvSpPr>
        <p:spPr>
          <a:xfrm>
            <a:off x="6098775" y="1664856"/>
            <a:ext cx="1831423" cy="4561043"/>
          </a:xfrm>
          <a:custGeom>
            <a:avLst/>
            <a:gdLst/>
            <a:ahLst/>
            <a:cxnLst/>
            <a:rect l="l" t="t" r="r" b="b"/>
            <a:pathLst>
              <a:path w="1490346" h="3711612">
                <a:moveTo>
                  <a:pt x="0" y="3439800"/>
                </a:moveTo>
                <a:lnTo>
                  <a:pt x="362666" y="3439800"/>
                </a:lnTo>
                <a:lnTo>
                  <a:pt x="362666" y="3576158"/>
                </a:lnTo>
                <a:cubicBezTo>
                  <a:pt x="362666" y="3649966"/>
                  <a:pt x="201402" y="3710078"/>
                  <a:pt x="0" y="3711612"/>
                </a:cubicBezTo>
                <a:close/>
                <a:moveTo>
                  <a:pt x="0" y="3209086"/>
                </a:moveTo>
                <a:lnTo>
                  <a:pt x="361023" y="3209086"/>
                </a:lnTo>
                <a:cubicBezTo>
                  <a:pt x="399584" y="3209086"/>
                  <a:pt x="430845" y="3240347"/>
                  <a:pt x="430845" y="3278908"/>
                </a:cubicBezTo>
                <a:lnTo>
                  <a:pt x="430845" y="3309730"/>
                </a:lnTo>
                <a:cubicBezTo>
                  <a:pt x="430845" y="3348291"/>
                  <a:pt x="399584" y="3379553"/>
                  <a:pt x="361023" y="3379553"/>
                </a:cubicBezTo>
                <a:lnTo>
                  <a:pt x="0" y="3379553"/>
                </a:lnTo>
                <a:close/>
                <a:moveTo>
                  <a:pt x="0" y="2978372"/>
                </a:moveTo>
                <a:lnTo>
                  <a:pt x="395111" y="2978372"/>
                </a:lnTo>
                <a:cubicBezTo>
                  <a:pt x="433674" y="2978372"/>
                  <a:pt x="464935" y="3009633"/>
                  <a:pt x="464935" y="3048195"/>
                </a:cubicBezTo>
                <a:lnTo>
                  <a:pt x="464935" y="3079015"/>
                </a:lnTo>
                <a:cubicBezTo>
                  <a:pt x="464935" y="3117577"/>
                  <a:pt x="433674" y="3148838"/>
                  <a:pt x="395111" y="3148838"/>
                </a:cubicBezTo>
                <a:lnTo>
                  <a:pt x="0" y="3148838"/>
                </a:lnTo>
                <a:close/>
                <a:moveTo>
                  <a:pt x="0" y="2747657"/>
                </a:moveTo>
                <a:lnTo>
                  <a:pt x="429201" y="2747657"/>
                </a:lnTo>
                <a:cubicBezTo>
                  <a:pt x="467763" y="2747657"/>
                  <a:pt x="499024" y="2778918"/>
                  <a:pt x="499024" y="2817480"/>
                </a:cubicBezTo>
                <a:lnTo>
                  <a:pt x="499024" y="2848301"/>
                </a:lnTo>
                <a:cubicBezTo>
                  <a:pt x="499024" y="2886862"/>
                  <a:pt x="467763" y="2918124"/>
                  <a:pt x="429201" y="2918124"/>
                </a:cubicBezTo>
                <a:lnTo>
                  <a:pt x="0" y="2918124"/>
                </a:lnTo>
                <a:close/>
                <a:moveTo>
                  <a:pt x="1490346" y="1124141"/>
                </a:moveTo>
                <a:lnTo>
                  <a:pt x="1490346" y="1361322"/>
                </a:lnTo>
                <a:lnTo>
                  <a:pt x="1151515" y="1313886"/>
                </a:lnTo>
                <a:lnTo>
                  <a:pt x="1151515" y="1171577"/>
                </a:lnTo>
                <a:close/>
                <a:moveTo>
                  <a:pt x="0" y="441223"/>
                </a:moveTo>
                <a:cubicBezTo>
                  <a:pt x="554434" y="448456"/>
                  <a:pt x="1001452" y="900345"/>
                  <a:pt x="1001452" y="1456641"/>
                </a:cubicBezTo>
                <a:cubicBezTo>
                  <a:pt x="1001452" y="1836414"/>
                  <a:pt x="730294" y="2211227"/>
                  <a:pt x="516947" y="2382309"/>
                </a:cubicBezTo>
                <a:cubicBezTo>
                  <a:pt x="453387" y="2455536"/>
                  <a:pt x="481437" y="2494014"/>
                  <a:pt x="467779" y="2589474"/>
                </a:cubicBezTo>
                <a:cubicBezTo>
                  <a:pt x="432270" y="2663167"/>
                  <a:pt x="400510" y="2686732"/>
                  <a:pt x="337743" y="2686732"/>
                </a:cubicBezTo>
                <a:lnTo>
                  <a:pt x="0" y="2685523"/>
                </a:lnTo>
                <a:lnTo>
                  <a:pt x="0" y="2536390"/>
                </a:lnTo>
                <a:lnTo>
                  <a:pt x="47259" y="2536769"/>
                </a:lnTo>
                <a:lnTo>
                  <a:pt x="204029" y="1546960"/>
                </a:lnTo>
                <a:cubicBezTo>
                  <a:pt x="188844" y="1556019"/>
                  <a:pt x="171284" y="1560580"/>
                  <a:pt x="152738" y="1560580"/>
                </a:cubicBezTo>
                <a:cubicBezTo>
                  <a:pt x="121147" y="1560580"/>
                  <a:pt x="92422" y="1547345"/>
                  <a:pt x="71576" y="1525219"/>
                </a:cubicBezTo>
                <a:cubicBezTo>
                  <a:pt x="52889" y="1545052"/>
                  <a:pt x="27874" y="1557741"/>
                  <a:pt x="0" y="1558564"/>
                </a:cubicBezTo>
                <a:lnTo>
                  <a:pt x="0" y="1304654"/>
                </a:lnTo>
                <a:cubicBezTo>
                  <a:pt x="27874" y="1305477"/>
                  <a:pt x="52890" y="1318167"/>
                  <a:pt x="71576" y="1337999"/>
                </a:cubicBezTo>
                <a:cubicBezTo>
                  <a:pt x="92422" y="1315874"/>
                  <a:pt x="121147" y="1302638"/>
                  <a:pt x="152738" y="1302638"/>
                </a:cubicBezTo>
                <a:cubicBezTo>
                  <a:pt x="187837" y="1302638"/>
                  <a:pt x="219402" y="1318978"/>
                  <a:pt x="240484" y="1345647"/>
                </a:cubicBezTo>
                <a:cubicBezTo>
                  <a:pt x="253632" y="1317624"/>
                  <a:pt x="284261" y="1300934"/>
                  <a:pt x="316470" y="1306036"/>
                </a:cubicBezTo>
                <a:lnTo>
                  <a:pt x="319022" y="1306440"/>
                </a:lnTo>
                <a:cubicBezTo>
                  <a:pt x="359044" y="1312779"/>
                  <a:pt x="386348" y="1350361"/>
                  <a:pt x="380010" y="1390382"/>
                </a:cubicBezTo>
                <a:lnTo>
                  <a:pt x="198248" y="2537980"/>
                </a:lnTo>
                <a:lnTo>
                  <a:pt x="252793" y="2538418"/>
                </a:lnTo>
                <a:cubicBezTo>
                  <a:pt x="326693" y="2534131"/>
                  <a:pt x="300643" y="2525888"/>
                  <a:pt x="313502" y="2443415"/>
                </a:cubicBezTo>
                <a:cubicBezTo>
                  <a:pt x="345780" y="2325796"/>
                  <a:pt x="339483" y="2323913"/>
                  <a:pt x="418914" y="2232013"/>
                </a:cubicBezTo>
                <a:cubicBezTo>
                  <a:pt x="593120" y="2092231"/>
                  <a:pt x="814376" y="1786265"/>
                  <a:pt x="814376" y="1476254"/>
                </a:cubicBezTo>
                <a:cubicBezTo>
                  <a:pt x="814376" y="1023115"/>
                  <a:pt x="451179" y="654804"/>
                  <a:pt x="0" y="647205"/>
                </a:cubicBezTo>
                <a:close/>
                <a:moveTo>
                  <a:pt x="848581" y="234472"/>
                </a:moveTo>
                <a:lnTo>
                  <a:pt x="1030273" y="386929"/>
                </a:lnTo>
                <a:lnTo>
                  <a:pt x="776138" y="615998"/>
                </a:lnTo>
                <a:lnTo>
                  <a:pt x="667123" y="524523"/>
                </a:lnTo>
                <a:close/>
                <a:moveTo>
                  <a:pt x="0" y="0"/>
                </a:moveTo>
                <a:lnTo>
                  <a:pt x="101974" y="0"/>
                </a:lnTo>
                <a:lnTo>
                  <a:pt x="54538" y="338831"/>
                </a:lnTo>
                <a:lnTo>
                  <a:pt x="0" y="338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DF94-BD44-4952-AF5D-364AE5300A98}"/>
              </a:ext>
            </a:extLst>
          </p:cNvPr>
          <p:cNvGrpSpPr/>
          <p:nvPr/>
        </p:nvGrpSpPr>
        <p:grpSpPr>
          <a:xfrm>
            <a:off x="7690105" y="1760727"/>
            <a:ext cx="3533531" cy="856489"/>
            <a:chOff x="-475010" y="1006457"/>
            <a:chExt cx="4241713" cy="8564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D7B059-D176-4300-93DD-D07F7A703745}"/>
                </a:ext>
              </a:extLst>
            </p:cNvPr>
            <p:cNvSpPr txBox="1"/>
            <p:nvPr/>
          </p:nvSpPr>
          <p:spPr>
            <a:xfrm>
              <a:off x="-475010" y="1006457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1.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96F8BC-03D3-4DAE-B21B-0103F57AD5A2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rekognisi</a:t>
              </a:r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dosen</a:t>
              </a:r>
              <a:endParaRPr lang="en-US" altLang="ko-KR" sz="2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628D9-651A-4B99-8914-DD6EA7E41ACA}"/>
              </a:ext>
            </a:extLst>
          </p:cNvPr>
          <p:cNvGrpSpPr/>
          <p:nvPr/>
        </p:nvGrpSpPr>
        <p:grpSpPr>
          <a:xfrm>
            <a:off x="8184982" y="2737456"/>
            <a:ext cx="3520683" cy="1287376"/>
            <a:chOff x="-475010" y="1006457"/>
            <a:chExt cx="3585914" cy="12873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F26F6-6C80-45C7-BAC5-F65913E5EAFE}"/>
                </a:ext>
              </a:extLst>
            </p:cNvPr>
            <p:cNvSpPr txBox="1"/>
            <p:nvPr/>
          </p:nvSpPr>
          <p:spPr>
            <a:xfrm>
              <a:off x="-475010" y="1006457"/>
              <a:ext cx="358491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2. 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08106B-56FB-4927-A996-56A6E7B8AA38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jabatan</a:t>
              </a:r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akademik</a:t>
              </a:r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dosen</a:t>
              </a:r>
              <a:endParaRPr lang="en-US" altLang="ko-KR" sz="2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B538F8-0B99-4AB7-8F0A-CD6D34DB72F7}"/>
              </a:ext>
            </a:extLst>
          </p:cNvPr>
          <p:cNvGrpSpPr/>
          <p:nvPr/>
        </p:nvGrpSpPr>
        <p:grpSpPr>
          <a:xfrm>
            <a:off x="7607572" y="3926757"/>
            <a:ext cx="3506906" cy="856489"/>
            <a:chOff x="-475010" y="1006457"/>
            <a:chExt cx="4241713" cy="8564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3C3C12-5778-4283-BC3A-4DAA3E4A4C7A}"/>
                </a:ext>
              </a:extLst>
            </p:cNvPr>
            <p:cNvSpPr txBox="1"/>
            <p:nvPr/>
          </p:nvSpPr>
          <p:spPr>
            <a:xfrm>
              <a:off x="-475010" y="1006457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3. 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0948AA-14B7-40C2-8724-4A1388C732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EWMP </a:t>
              </a:r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dosen</a:t>
              </a:r>
              <a:endParaRPr lang="en-US" altLang="ko-KR" sz="2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75C583-9871-4A45-BB10-551CF17899D7}"/>
              </a:ext>
            </a:extLst>
          </p:cNvPr>
          <p:cNvGrpSpPr/>
          <p:nvPr/>
        </p:nvGrpSpPr>
        <p:grpSpPr>
          <a:xfrm>
            <a:off x="7259479" y="4690913"/>
            <a:ext cx="3533531" cy="1287376"/>
            <a:chOff x="-475010" y="1006457"/>
            <a:chExt cx="4241713" cy="12873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69E6BC-00C6-4273-B80E-5D0303904CB3}"/>
                </a:ext>
              </a:extLst>
            </p:cNvPr>
            <p:cNvSpPr txBox="1"/>
            <p:nvPr/>
          </p:nvSpPr>
          <p:spPr>
            <a:xfrm>
              <a:off x="-475010" y="1006457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4. 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6200B-D6B6-4DC2-AAEE-CBAE9E772AEA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publikasi</a:t>
              </a:r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dosen</a:t>
              </a:r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 dan </a:t>
              </a:r>
              <a:r>
                <a:rPr lang="en-US" altLang="ko-KR" sz="2800" dirty="0" err="1">
                  <a:solidFill>
                    <a:schemeClr val="accent1"/>
                  </a:solidFill>
                  <a:cs typeface="Arial" pitchFamily="34" charset="0"/>
                </a:rPr>
                <a:t>mahasiswa</a:t>
              </a:r>
              <a:r>
                <a:rPr lang="en-US" altLang="ko-KR" sz="28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E3DDC-D6CA-4462-9A03-37C164B2482B}"/>
              </a:ext>
            </a:extLst>
          </p:cNvPr>
          <p:cNvGrpSpPr/>
          <p:nvPr/>
        </p:nvGrpSpPr>
        <p:grpSpPr>
          <a:xfrm>
            <a:off x="0" y="1760727"/>
            <a:ext cx="4350595" cy="1287376"/>
            <a:chOff x="-475010" y="1006457"/>
            <a:chExt cx="4241713" cy="12873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292BEF-C096-4C4C-A176-F6C64440D2DF}"/>
                </a:ext>
              </a:extLst>
            </p:cNvPr>
            <p:cNvSpPr txBox="1"/>
            <p:nvPr/>
          </p:nvSpPr>
          <p:spPr>
            <a:xfrm>
              <a:off x="-475010" y="1006457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5.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5E5638-21BF-4E7C-8B93-7F15942305F2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tulisan di media </a:t>
              </a:r>
              <a:r>
                <a:rPr lang="en-US" altLang="ko-KR" sz="2800" dirty="0" err="1">
                  <a:solidFill>
                    <a:schemeClr val="bg1"/>
                  </a:solidFill>
                  <a:cs typeface="Arial" pitchFamily="34" charset="0"/>
                </a:rPr>
                <a:t>massa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BF6063-50B5-4541-B287-203CB2EF3B7F}"/>
              </a:ext>
            </a:extLst>
          </p:cNvPr>
          <p:cNvGrpSpPr/>
          <p:nvPr/>
        </p:nvGrpSpPr>
        <p:grpSpPr>
          <a:xfrm>
            <a:off x="372238" y="2737456"/>
            <a:ext cx="3514966" cy="856489"/>
            <a:chOff x="-475010" y="1006457"/>
            <a:chExt cx="3585914" cy="85648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7472A4-C900-4913-B7F0-4497E051AF94}"/>
                </a:ext>
              </a:extLst>
            </p:cNvPr>
            <p:cNvSpPr txBox="1"/>
            <p:nvPr/>
          </p:nvSpPr>
          <p:spPr>
            <a:xfrm>
              <a:off x="-475010" y="1006457"/>
              <a:ext cx="358491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6.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51EF9C-A0F3-44AE-B0C0-AACBC7188992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 err="1">
                  <a:solidFill>
                    <a:schemeClr val="bg1"/>
                  </a:solidFill>
                  <a:cs typeface="Arial" pitchFamily="34" charset="0"/>
                </a:rPr>
                <a:t>jumlah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chemeClr val="bg1"/>
                  </a:solidFill>
                  <a:cs typeface="Arial" pitchFamily="34" charset="0"/>
                </a:rPr>
                <a:t>sitasi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chemeClr val="bg1"/>
                  </a:solidFill>
                  <a:cs typeface="Arial" pitchFamily="34" charset="0"/>
                </a:rPr>
                <a:t>dosen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CDCA59-4772-48FF-AA55-2E5E3F0D348A}"/>
              </a:ext>
            </a:extLst>
          </p:cNvPr>
          <p:cNvGrpSpPr/>
          <p:nvPr/>
        </p:nvGrpSpPr>
        <p:grpSpPr>
          <a:xfrm>
            <a:off x="245419" y="3714185"/>
            <a:ext cx="4105176" cy="1287376"/>
            <a:chOff x="-1188628" y="1006457"/>
            <a:chExt cx="4955331" cy="12873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B6700B-AA42-4F17-B657-148B4C59130E}"/>
                </a:ext>
              </a:extLst>
            </p:cNvPr>
            <p:cNvSpPr txBox="1"/>
            <p:nvPr/>
          </p:nvSpPr>
          <p:spPr>
            <a:xfrm>
              <a:off x="-475010" y="1006457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7.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3C2C20-9AB9-456E-B813-51DA712AD962}"/>
                </a:ext>
              </a:extLst>
            </p:cNvPr>
            <p:cNvSpPr txBox="1"/>
            <p:nvPr/>
          </p:nvSpPr>
          <p:spPr>
            <a:xfrm>
              <a:off x="-1188628" y="1339726"/>
              <a:ext cx="49539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HKI </a:t>
              </a:r>
              <a:r>
                <a:rPr lang="en-US" altLang="ko-KR" sz="2800" dirty="0" err="1">
                  <a:solidFill>
                    <a:schemeClr val="bg1"/>
                  </a:solidFill>
                  <a:cs typeface="Arial" pitchFamily="34" charset="0"/>
                </a:rPr>
                <a:t>dosen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2800" dirty="0" err="1">
                  <a:solidFill>
                    <a:schemeClr val="bg1"/>
                  </a:solidFill>
                  <a:cs typeface="Arial" pitchFamily="34" charset="0"/>
                </a:rPr>
                <a:t>mahasiswa</a:t>
              </a: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7218A3-53BC-4638-A9D7-327CB857F960}"/>
              </a:ext>
            </a:extLst>
          </p:cNvPr>
          <p:cNvGrpSpPr/>
          <p:nvPr/>
        </p:nvGrpSpPr>
        <p:grpSpPr>
          <a:xfrm>
            <a:off x="1104165" y="4926290"/>
            <a:ext cx="3797203" cy="1305255"/>
            <a:chOff x="-442308" y="1241832"/>
            <a:chExt cx="4341832" cy="13052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3148F-8A41-4E4D-AC14-0C341695008A}"/>
                </a:ext>
              </a:extLst>
            </p:cNvPr>
            <p:cNvSpPr txBox="1"/>
            <p:nvPr/>
          </p:nvSpPr>
          <p:spPr>
            <a:xfrm>
              <a:off x="-442308" y="1241832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8.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D76032-49B3-4417-A224-A52A4D4A3E9B}"/>
                </a:ext>
              </a:extLst>
            </p:cNvPr>
            <p:cNvSpPr txBox="1"/>
            <p:nvPr/>
          </p:nvSpPr>
          <p:spPr>
            <a:xfrm>
              <a:off x="-326766" y="2023867"/>
              <a:ext cx="422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Dosen</a:t>
            </a:r>
            <a:r>
              <a:rPr lang="en-US" dirty="0">
                <a:solidFill>
                  <a:schemeClr val="bg1"/>
                </a:solidFill>
              </a:rPr>
              <a:t>          </a:t>
            </a:r>
            <a:r>
              <a:rPr lang="en-US" dirty="0" err="1"/>
              <a:t>Profesional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2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243" y="986996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ID" sz="5400" b="1" dirty="0"/>
              <a:t>MANAJEMEN PRODI YANG BERMUTU </a:t>
            </a:r>
          </a:p>
          <a:p>
            <a:r>
              <a:rPr lang="en-US" dirty="0"/>
              <a:t> </a:t>
            </a:r>
          </a:p>
        </p:txBody>
      </p:sp>
      <p:sp>
        <p:nvSpPr>
          <p:cNvPr id="45" name="Donut 1">
            <a:extLst>
              <a:ext uri="{FF2B5EF4-FFF2-40B4-BE49-F238E27FC236}">
                <a16:creationId xmlns:a16="http://schemas.microsoft.com/office/drawing/2014/main" id="{04251A42-2354-49E5-9E88-E8F2A0DBF564}"/>
              </a:ext>
            </a:extLst>
          </p:cNvPr>
          <p:cNvSpPr/>
          <p:nvPr/>
        </p:nvSpPr>
        <p:spPr>
          <a:xfrm>
            <a:off x="-2032" y="2208160"/>
            <a:ext cx="3746313" cy="3734937"/>
          </a:xfrm>
          <a:prstGeom prst="donut">
            <a:avLst>
              <a:gd name="adj" fmla="val 40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EE2425-44BB-472C-9E10-0D899020BD19}"/>
              </a:ext>
            </a:extLst>
          </p:cNvPr>
          <p:cNvSpPr txBox="1"/>
          <p:nvPr/>
        </p:nvSpPr>
        <p:spPr>
          <a:xfrm>
            <a:off x="1030553" y="5328342"/>
            <a:ext cx="202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PGMI S1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Donut 66">
            <a:extLst>
              <a:ext uri="{FF2B5EF4-FFF2-40B4-BE49-F238E27FC236}">
                <a16:creationId xmlns:a16="http://schemas.microsoft.com/office/drawing/2014/main" id="{CBE12D3E-C1C1-4C60-9F70-F3C5EE92198E}"/>
              </a:ext>
            </a:extLst>
          </p:cNvPr>
          <p:cNvSpPr/>
          <p:nvPr/>
        </p:nvSpPr>
        <p:spPr>
          <a:xfrm>
            <a:off x="4145373" y="4817529"/>
            <a:ext cx="701030" cy="70103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03CC93-5A8D-44C2-B17D-22188704FD1D}"/>
              </a:ext>
            </a:extLst>
          </p:cNvPr>
          <p:cNvCxnSpPr>
            <a:cxnSpLocks/>
          </p:cNvCxnSpPr>
          <p:nvPr/>
        </p:nvCxnSpPr>
        <p:spPr>
          <a:xfrm>
            <a:off x="4948438" y="5214477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2">
            <a:extLst>
              <a:ext uri="{FF2B5EF4-FFF2-40B4-BE49-F238E27FC236}">
                <a16:creationId xmlns:a16="http://schemas.microsoft.com/office/drawing/2014/main" id="{1D545B5B-F940-4ED6-B34D-68B09159764F}"/>
              </a:ext>
            </a:extLst>
          </p:cNvPr>
          <p:cNvGrpSpPr/>
          <p:nvPr/>
        </p:nvGrpSpPr>
        <p:grpSpPr>
          <a:xfrm>
            <a:off x="3441396" y="3134299"/>
            <a:ext cx="4614992" cy="841381"/>
            <a:chOff x="8736091" y="4094174"/>
            <a:chExt cx="2493362" cy="78397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EC1132-E3FD-4594-B215-5826E08554A1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8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97DBC6-7BE5-48A1-BA30-2CA381C08487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48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</a:rPr>
                <a:t>BAN PT 9 </a:t>
              </a:r>
              <a:r>
                <a:rPr lang="en-US" altLang="ko-KR" sz="2800" dirty="0" err="1">
                  <a:solidFill>
                    <a:schemeClr val="bg1"/>
                  </a:solidFill>
                </a:rPr>
                <a:t>Standar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Donut 59">
            <a:extLst>
              <a:ext uri="{FF2B5EF4-FFF2-40B4-BE49-F238E27FC236}">
                <a16:creationId xmlns:a16="http://schemas.microsoft.com/office/drawing/2014/main" id="{37823873-28C8-42D0-9C1D-9EAFBDFDB4A5}"/>
              </a:ext>
            </a:extLst>
          </p:cNvPr>
          <p:cNvSpPr/>
          <p:nvPr/>
        </p:nvSpPr>
        <p:spPr>
          <a:xfrm>
            <a:off x="3430442" y="2113054"/>
            <a:ext cx="701030" cy="70103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36E6CA-E2D9-4B7F-8903-2D44DE7AE9BC}"/>
              </a:ext>
            </a:extLst>
          </p:cNvPr>
          <p:cNvCxnSpPr>
            <a:cxnSpLocks/>
          </p:cNvCxnSpPr>
          <p:nvPr/>
        </p:nvCxnSpPr>
        <p:spPr>
          <a:xfrm>
            <a:off x="4145373" y="2493868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6">
            <a:extLst>
              <a:ext uri="{FF2B5EF4-FFF2-40B4-BE49-F238E27FC236}">
                <a16:creationId xmlns:a16="http://schemas.microsoft.com/office/drawing/2014/main" id="{58A881EA-197B-4B08-9D79-3D48E778EB80}"/>
              </a:ext>
            </a:extLst>
          </p:cNvPr>
          <p:cNvGrpSpPr/>
          <p:nvPr/>
        </p:nvGrpSpPr>
        <p:grpSpPr>
          <a:xfrm>
            <a:off x="1727314" y="1523021"/>
            <a:ext cx="4776717" cy="841381"/>
            <a:chOff x="8306211" y="1865918"/>
            <a:chExt cx="2909365" cy="78397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B70279-E041-4B40-94F6-A29AB09541EA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8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</a:rPr>
                <a:t>AMI -AME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0D6BC-4462-431A-9B2F-C513FCF8DD63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48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Donut 60">
            <a:extLst>
              <a:ext uri="{FF2B5EF4-FFF2-40B4-BE49-F238E27FC236}">
                <a16:creationId xmlns:a16="http://schemas.microsoft.com/office/drawing/2014/main" id="{A2742A54-C9BF-409D-BA47-1F07EE60DEFF}"/>
              </a:ext>
            </a:extLst>
          </p:cNvPr>
          <p:cNvSpPr/>
          <p:nvPr/>
        </p:nvSpPr>
        <p:spPr>
          <a:xfrm>
            <a:off x="3414643" y="6010789"/>
            <a:ext cx="701030" cy="70103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FD25EC8-CF3D-425D-BC54-4246ADDD961A}"/>
              </a:ext>
            </a:extLst>
          </p:cNvPr>
          <p:cNvCxnSpPr>
            <a:cxnSpLocks/>
          </p:cNvCxnSpPr>
          <p:nvPr/>
        </p:nvCxnSpPr>
        <p:spPr>
          <a:xfrm>
            <a:off x="4115673" y="6371097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7">
            <a:extLst>
              <a:ext uri="{FF2B5EF4-FFF2-40B4-BE49-F238E27FC236}">
                <a16:creationId xmlns:a16="http://schemas.microsoft.com/office/drawing/2014/main" id="{B1921F24-E103-41D7-88CE-6BFE38B59123}"/>
              </a:ext>
            </a:extLst>
          </p:cNvPr>
          <p:cNvGrpSpPr/>
          <p:nvPr/>
        </p:nvGrpSpPr>
        <p:grpSpPr>
          <a:xfrm>
            <a:off x="2112511" y="4204893"/>
            <a:ext cx="6385325" cy="954107"/>
            <a:chOff x="8306211" y="5158143"/>
            <a:chExt cx="2968216" cy="8890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F2C10C-3C94-41E5-BD3D-40F7C24945A9}"/>
                </a:ext>
              </a:extLst>
            </p:cNvPr>
            <p:cNvSpPr txBox="1"/>
            <p:nvPr/>
          </p:nvSpPr>
          <p:spPr>
            <a:xfrm>
              <a:off x="8374850" y="5158143"/>
              <a:ext cx="2899577" cy="88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</a:rPr>
                <a:t>Al-</a:t>
              </a:r>
              <a:r>
                <a:rPr lang="en-US" altLang="ko-KR" sz="2800" dirty="0" err="1">
                  <a:solidFill>
                    <a:schemeClr val="bg1"/>
                  </a:solidFill>
                </a:rPr>
                <a:t>bidayah</a:t>
              </a:r>
              <a:r>
                <a:rPr lang="en-US" altLang="ko-KR" sz="2800" dirty="0">
                  <a:solidFill>
                    <a:schemeClr val="bg1"/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bg1"/>
                  </a:solidFill>
                </a:rPr>
                <a:t>menuju</a:t>
              </a:r>
              <a:r>
                <a:rPr lang="en-US" altLang="ko-KR" sz="2800" dirty="0">
                  <a:solidFill>
                    <a:schemeClr val="bg1"/>
                  </a:solidFill>
                </a:rPr>
                <a:t> </a:t>
              </a:r>
              <a:r>
                <a:rPr lang="en-US" altLang="ko-KR" sz="2800" dirty="0" err="1">
                  <a:solidFill>
                    <a:schemeClr val="bg1"/>
                  </a:solidFill>
                </a:rPr>
                <a:t>Sinta</a:t>
              </a:r>
              <a:r>
                <a:rPr lang="en-US" altLang="ko-KR" sz="2800" dirty="0">
                  <a:solidFill>
                    <a:schemeClr val="bg1"/>
                  </a:solidFill>
                </a:rPr>
                <a:t> 1 </a:t>
              </a:r>
            </a:p>
            <a:p>
              <a:pPr algn="r"/>
              <a:r>
                <a:rPr lang="en-US" altLang="ko-KR" sz="2800" dirty="0">
                  <a:solidFill>
                    <a:schemeClr val="bg1"/>
                  </a:solidFill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09114F-B931-4AE0-B53E-908DFF837BD9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48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Donut 61">
            <a:extLst>
              <a:ext uri="{FF2B5EF4-FFF2-40B4-BE49-F238E27FC236}">
                <a16:creationId xmlns:a16="http://schemas.microsoft.com/office/drawing/2014/main" id="{64F97468-89F9-446C-B69C-4DE3C5C3ABCB}"/>
              </a:ext>
            </a:extLst>
          </p:cNvPr>
          <p:cNvSpPr/>
          <p:nvPr/>
        </p:nvSpPr>
        <p:spPr>
          <a:xfrm>
            <a:off x="3868525" y="3305490"/>
            <a:ext cx="701030" cy="70103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474B6C-F8E9-42A7-B5BE-C9ABBCAE3308}"/>
              </a:ext>
            </a:extLst>
          </p:cNvPr>
          <p:cNvCxnSpPr>
            <a:cxnSpLocks/>
          </p:cNvCxnSpPr>
          <p:nvPr/>
        </p:nvCxnSpPr>
        <p:spPr>
          <a:xfrm>
            <a:off x="4569555" y="3656006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55">
            <a:extLst>
              <a:ext uri="{FF2B5EF4-FFF2-40B4-BE49-F238E27FC236}">
                <a16:creationId xmlns:a16="http://schemas.microsoft.com/office/drawing/2014/main" id="{8ED0D762-C2B4-42C8-976D-1106F0115C06}"/>
              </a:ext>
            </a:extLst>
          </p:cNvPr>
          <p:cNvSpPr/>
          <p:nvPr/>
        </p:nvSpPr>
        <p:spPr>
          <a:xfrm rot="2700000">
            <a:off x="735725" y="2512266"/>
            <a:ext cx="2076192" cy="301841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3" name="Rectangle 30">
            <a:extLst>
              <a:ext uri="{FF2B5EF4-FFF2-40B4-BE49-F238E27FC236}">
                <a16:creationId xmlns:a16="http://schemas.microsoft.com/office/drawing/2014/main" id="{147A1D43-EC8C-4FE2-978E-EAE09E3650E4}"/>
              </a:ext>
            </a:extLst>
          </p:cNvPr>
          <p:cNvSpPr/>
          <p:nvPr/>
        </p:nvSpPr>
        <p:spPr>
          <a:xfrm>
            <a:off x="4051383" y="3501061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4" name="Frame 17">
            <a:extLst>
              <a:ext uri="{FF2B5EF4-FFF2-40B4-BE49-F238E27FC236}">
                <a16:creationId xmlns:a16="http://schemas.microsoft.com/office/drawing/2014/main" id="{0CA59855-68A9-47C6-992D-DA46235B7F71}"/>
              </a:ext>
            </a:extLst>
          </p:cNvPr>
          <p:cNvSpPr/>
          <p:nvPr/>
        </p:nvSpPr>
        <p:spPr>
          <a:xfrm>
            <a:off x="3644692" y="2338138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5" name="Isosceles Triangle 8">
            <a:extLst>
              <a:ext uri="{FF2B5EF4-FFF2-40B4-BE49-F238E27FC236}">
                <a16:creationId xmlns:a16="http://schemas.microsoft.com/office/drawing/2014/main" id="{CDB549AA-E00D-41BF-99BC-701B4CD32073}"/>
              </a:ext>
            </a:extLst>
          </p:cNvPr>
          <p:cNvSpPr/>
          <p:nvPr/>
        </p:nvSpPr>
        <p:spPr>
          <a:xfrm rot="16200000">
            <a:off x="3624627" y="6184805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6" name="Donut 39">
            <a:extLst>
              <a:ext uri="{FF2B5EF4-FFF2-40B4-BE49-F238E27FC236}">
                <a16:creationId xmlns:a16="http://schemas.microsoft.com/office/drawing/2014/main" id="{E85AA498-678E-4540-BCA5-AD2D192C6FB6}"/>
              </a:ext>
            </a:extLst>
          </p:cNvPr>
          <p:cNvSpPr/>
          <p:nvPr/>
        </p:nvSpPr>
        <p:spPr>
          <a:xfrm>
            <a:off x="4300526" y="4972645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4859ED-A238-4153-BA58-80D269D1BC82}"/>
              </a:ext>
            </a:extLst>
          </p:cNvPr>
          <p:cNvSpPr txBox="1"/>
          <p:nvPr/>
        </p:nvSpPr>
        <p:spPr>
          <a:xfrm>
            <a:off x="1450722" y="5696218"/>
            <a:ext cx="623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PERSIAPAN FIBAA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FC51C-D514-4390-8514-4FA4D875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994" y="5363034"/>
            <a:ext cx="1082769" cy="113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BF1F-BAEA-4140-94B8-84275DD98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349" y="4204893"/>
            <a:ext cx="2686280" cy="77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83C49-8732-4A96-8D50-44C98840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967" y="2617803"/>
            <a:ext cx="1472522" cy="117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C1470-3611-43D1-A45B-4EE85291D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967" y="1114258"/>
            <a:ext cx="1915858" cy="137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0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INTERNASIONALISASI</a:t>
            </a: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71C84A-F7E6-42B1-970C-615CCBDB0E2B}"/>
              </a:ext>
            </a:extLst>
          </p:cNvPr>
          <p:cNvSpPr txBox="1"/>
          <p:nvPr/>
        </p:nvSpPr>
        <p:spPr>
          <a:xfrm>
            <a:off x="9867900" y="3797874"/>
            <a:ext cx="20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proseding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88E61-662D-4DD0-9157-B78E597A20F9}"/>
              </a:ext>
            </a:extLst>
          </p:cNvPr>
          <p:cNvSpPr txBox="1"/>
          <p:nvPr/>
        </p:nvSpPr>
        <p:spPr>
          <a:xfrm>
            <a:off x="8357520" y="1768923"/>
            <a:ext cx="263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Visiting lecture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perguruan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negeri </a:t>
            </a:r>
            <a:endParaRPr lang="en-ID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83069B-431C-4094-BB03-7B81536199F6}"/>
              </a:ext>
            </a:extLst>
          </p:cNvPr>
          <p:cNvSpPr txBox="1"/>
          <p:nvPr/>
        </p:nvSpPr>
        <p:spPr>
          <a:xfrm>
            <a:off x="1000125" y="1768923"/>
            <a:ext cx="331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kerjasama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memperjelas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SPK</a:t>
            </a:r>
          </a:p>
          <a:p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E32220-BB5F-4C41-8CB7-5177DDDC5A61}"/>
              </a:ext>
            </a:extLst>
          </p:cNvPr>
          <p:cNvSpPr txBox="1"/>
          <p:nvPr/>
        </p:nvSpPr>
        <p:spPr>
          <a:xfrm>
            <a:off x="265087" y="3635776"/>
            <a:ext cx="253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Menghadirkan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PGMI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F8601C4-7C4E-4EBA-AF25-85FE4D6D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1" t="29738" r="38687" b="15776"/>
          <a:stretch/>
        </p:blipFill>
        <p:spPr>
          <a:xfrm>
            <a:off x="3435019" y="1172884"/>
            <a:ext cx="8280731" cy="47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PGMI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ABA84-3A61-452E-9236-382FF96C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94" y="1148869"/>
            <a:ext cx="7148121" cy="54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8602300" y="44978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13460"/>
            <a:ext cx="9980633" cy="724247"/>
          </a:xfrm>
        </p:spPr>
        <p:txBody>
          <a:bodyPr/>
          <a:lstStyle/>
          <a:p>
            <a:r>
              <a:rPr lang="en-US" sz="4000" dirty="0"/>
              <a:t>SUMBER DANA PENGELOLAAN</a:t>
            </a:r>
            <a:br>
              <a:rPr lang="en-US" sz="4000" dirty="0"/>
            </a:br>
            <a:r>
              <a:rPr lang="en-US" sz="4000" dirty="0"/>
              <a:t>PRODI PGMI TAHUN 2021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380671"/>
              </p:ext>
            </p:extLst>
          </p:nvPr>
        </p:nvGraphicFramePr>
        <p:xfrm>
          <a:off x="1899981" y="1151199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212129"/>
              </p:ext>
            </p:extLst>
          </p:nvPr>
        </p:nvGraphicFramePr>
        <p:xfrm>
          <a:off x="4664468" y="1182403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9103474" y="71245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FE24AB1F-19C7-4E14-B09E-7DB9BB6EC159}"/>
              </a:ext>
            </a:extLst>
          </p:cNvPr>
          <p:cNvSpPr/>
          <p:nvPr/>
        </p:nvSpPr>
        <p:spPr>
          <a:xfrm>
            <a:off x="10806896" y="114442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FAD27-20F1-4374-A986-8C0591B792D6}"/>
              </a:ext>
            </a:extLst>
          </p:cNvPr>
          <p:cNvGrpSpPr/>
          <p:nvPr/>
        </p:nvGrpSpPr>
        <p:grpSpPr>
          <a:xfrm>
            <a:off x="9959435" y="119411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DEA0E38-DD89-4B09-81E9-358EF7CADC01}"/>
              </a:ext>
            </a:extLst>
          </p:cNvPr>
          <p:cNvSpPr/>
          <p:nvPr/>
        </p:nvSpPr>
        <p:spPr>
          <a:xfrm rot="5400000">
            <a:off x="10763762" y="157573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9127FA-F078-4018-8A70-874928CD82DB}"/>
              </a:ext>
            </a:extLst>
          </p:cNvPr>
          <p:cNvSpPr/>
          <p:nvPr/>
        </p:nvSpPr>
        <p:spPr>
          <a:xfrm>
            <a:off x="9770529" y="186511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95E66D4B-2444-4DCD-99AD-DD0A40128938}"/>
              </a:ext>
            </a:extLst>
          </p:cNvPr>
          <p:cNvSpPr/>
          <p:nvPr/>
        </p:nvSpPr>
        <p:spPr>
          <a:xfrm>
            <a:off x="11116971" y="197892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BC051-00FB-42CA-972A-4D6B8B7643DA}"/>
              </a:ext>
            </a:extLst>
          </p:cNvPr>
          <p:cNvGrpSpPr/>
          <p:nvPr/>
        </p:nvGrpSpPr>
        <p:grpSpPr>
          <a:xfrm>
            <a:off x="10422953" y="136094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613703-B38B-4B24-8038-5B6F71374A9C}"/>
              </a:ext>
            </a:extLst>
          </p:cNvPr>
          <p:cNvGrpSpPr/>
          <p:nvPr/>
        </p:nvGrpSpPr>
        <p:grpSpPr>
          <a:xfrm>
            <a:off x="9769770" y="148074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AEA0A816-A44B-41A6-826F-535FDC98A314}"/>
              </a:ext>
            </a:extLst>
          </p:cNvPr>
          <p:cNvSpPr/>
          <p:nvPr/>
        </p:nvSpPr>
        <p:spPr>
          <a:xfrm>
            <a:off x="10755982" y="193104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id="{8A25C66F-AB4C-4625-AFBE-4B42CED083B7}"/>
              </a:ext>
            </a:extLst>
          </p:cNvPr>
          <p:cNvSpPr/>
          <p:nvPr/>
        </p:nvSpPr>
        <p:spPr>
          <a:xfrm>
            <a:off x="9601672" y="104748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F7BBAED3-9E6F-4FA7-860C-86FEE09F33A7}"/>
              </a:ext>
            </a:extLst>
          </p:cNvPr>
          <p:cNvSpPr/>
          <p:nvPr/>
        </p:nvSpPr>
        <p:spPr>
          <a:xfrm rot="3600000">
            <a:off x="10317373" y="110058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9D36B6FC-76D2-4AEE-B77E-066AE2CA64C7}"/>
              </a:ext>
            </a:extLst>
          </p:cNvPr>
          <p:cNvSpPr/>
          <p:nvPr/>
        </p:nvSpPr>
        <p:spPr>
          <a:xfrm>
            <a:off x="10080940" y="92228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25B97A-294E-4D60-8147-CEA9BE681F27}"/>
              </a:ext>
            </a:extLst>
          </p:cNvPr>
          <p:cNvSpPr/>
          <p:nvPr/>
        </p:nvSpPr>
        <p:spPr>
          <a:xfrm>
            <a:off x="9387424" y="169081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0D47EAD-C3A3-4A41-AFEA-95086AEF59ED}"/>
              </a:ext>
            </a:extLst>
          </p:cNvPr>
          <p:cNvSpPr/>
          <p:nvPr/>
        </p:nvSpPr>
        <p:spPr>
          <a:xfrm>
            <a:off x="10164387" y="198364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1FB7083-F44E-43D2-BAE6-F45F54291CB8}"/>
              </a:ext>
            </a:extLst>
          </p:cNvPr>
          <p:cNvSpPr/>
          <p:nvPr/>
        </p:nvSpPr>
        <p:spPr>
          <a:xfrm>
            <a:off x="11054522" y="146726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DB4269E-BCFD-4B49-BFE7-43886C62B58E}"/>
              </a:ext>
            </a:extLst>
          </p:cNvPr>
          <p:cNvSpPr/>
          <p:nvPr/>
        </p:nvSpPr>
        <p:spPr>
          <a:xfrm>
            <a:off x="10136099" y="163877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0AA3DCB6-5C20-4CD0-BA16-23DF88070C5F}"/>
              </a:ext>
            </a:extLst>
          </p:cNvPr>
          <p:cNvSpPr/>
          <p:nvPr/>
        </p:nvSpPr>
        <p:spPr>
          <a:xfrm>
            <a:off x="11238788" y="168957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BC6DDD66-2231-47C8-B14B-692211A924AC}"/>
              </a:ext>
            </a:extLst>
          </p:cNvPr>
          <p:cNvSpPr/>
          <p:nvPr/>
        </p:nvSpPr>
        <p:spPr>
          <a:xfrm>
            <a:off x="10471389" y="174548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6550A958-9DC4-4B74-BE57-B29C7B3A8AA2}"/>
              </a:ext>
            </a:extLst>
          </p:cNvPr>
          <p:cNvSpPr/>
          <p:nvPr/>
        </p:nvSpPr>
        <p:spPr>
          <a:xfrm>
            <a:off x="9433551" y="139172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9441948" y="204070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4BCAA-DD46-4825-9849-36E315FEF3A7}"/>
              </a:ext>
            </a:extLst>
          </p:cNvPr>
          <p:cNvGrpSpPr/>
          <p:nvPr/>
        </p:nvGrpSpPr>
        <p:grpSpPr>
          <a:xfrm>
            <a:off x="9283409" y="9550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5F57278-DD6F-4463-87E4-95DBA5835B10}"/>
              </a:ext>
            </a:extLst>
          </p:cNvPr>
          <p:cNvSpPr txBox="1"/>
          <p:nvPr/>
        </p:nvSpPr>
        <p:spPr>
          <a:xfrm>
            <a:off x="2092297" y="3156498"/>
            <a:ext cx="7043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2000" b="1" dirty="0">
                <a:solidFill>
                  <a:srgbClr val="FF0000"/>
                </a:solidFill>
                <a:cs typeface="Arial" pitchFamily="34" charset="0"/>
              </a:rPr>
              <a:t>VIRTUAL CONFERENCE AL- BIDAYAH PGMI</a:t>
            </a:r>
          </a:p>
          <a:p>
            <a:r>
              <a:rPr lang="en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REKOGNISI PENELITIAN DOSEN-MAHASISWA PGMI S1</a:t>
            </a:r>
          </a:p>
          <a:p>
            <a:r>
              <a:rPr lang="en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REKOGNISI PKM DOSEN-MAHASISWA PGMI S1</a:t>
            </a:r>
          </a:p>
          <a:p>
            <a:r>
              <a:rPr lang="en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PENYUSUNAN BAHAN AJAR PRODI PGMI S1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1DE2D8-3C60-49CF-BAA2-0C624A3D4A04}"/>
              </a:ext>
            </a:extLst>
          </p:cNvPr>
          <p:cNvSpPr txBox="1"/>
          <p:nvPr/>
        </p:nvSpPr>
        <p:spPr>
          <a:xfrm>
            <a:off x="2044461" y="5013252"/>
            <a:ext cx="10147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FITK KULIAH UMUM SEMESTER GASAL DAN GENAP PRODI PGMI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WORKSHOP PENULISAN JURNAL INTERNASIONAL DOSEN PRODI PGMI</a:t>
            </a:r>
          </a:p>
          <a:p>
            <a:r>
              <a:rPr lang="en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WORKSHOP E-RESOURCES DAN MANAJEMEN REFERENSI BAGI MAHASISWA PGMI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411845" y="3156498"/>
            <a:ext cx="11128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BLU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134597" y="5086211"/>
            <a:ext cx="1346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BOPTN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5120201" y="1636747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2412809" y="1636747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2496384" y="199564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BLU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936761" y="1995642"/>
            <a:ext cx="14452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BOPTN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9323389" y="25360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5413037" y="4391231"/>
              <a:ext cx="2168249" cy="818207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9618967" y="33056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2" y="3359521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A3338B42-F83D-431C-BFA0-FF05C4AEFEA5}"/>
              </a:ext>
            </a:extLst>
          </p:cNvPr>
          <p:cNvSpPr txBox="1"/>
          <p:nvPr/>
        </p:nvSpPr>
        <p:spPr>
          <a:xfrm>
            <a:off x="244745" y="1880772"/>
            <a:ext cx="1346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100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juta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3743373-02CA-4B4C-9E15-DF38C4507301}"/>
              </a:ext>
            </a:extLst>
          </p:cNvPr>
          <p:cNvSpPr txBox="1"/>
          <p:nvPr/>
        </p:nvSpPr>
        <p:spPr>
          <a:xfrm>
            <a:off x="6588832" y="1896101"/>
            <a:ext cx="1346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44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juta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73203-A7B3-4B6B-B1B7-564C499F1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303" y="2699839"/>
            <a:ext cx="195089" cy="16765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32C1539-3AFF-4AC3-B307-9EE1AA73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302" y="4585789"/>
            <a:ext cx="19508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243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fitri yulia</cp:lastModifiedBy>
  <cp:revision>125</cp:revision>
  <dcterms:created xsi:type="dcterms:W3CDTF">2020-01-20T05:08:25Z</dcterms:created>
  <dcterms:modified xsi:type="dcterms:W3CDTF">2021-03-18T06:21:29Z</dcterms:modified>
</cp:coreProperties>
</file>